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14"/>
  </p:handoutMasterIdLst>
  <p:sldIdLst>
    <p:sldId id="375" r:id="rId2"/>
    <p:sldId id="430" r:id="rId3"/>
    <p:sldId id="431" r:id="rId4"/>
    <p:sldId id="432" r:id="rId5"/>
    <p:sldId id="433" r:id="rId6"/>
    <p:sldId id="434" r:id="rId7"/>
    <p:sldId id="435" r:id="rId8"/>
    <p:sldId id="436" r:id="rId9"/>
    <p:sldId id="437" r:id="rId10"/>
    <p:sldId id="438" r:id="rId11"/>
    <p:sldId id="439" r:id="rId12"/>
    <p:sldId id="38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876" autoAdjust="0"/>
    <p:restoredTop sz="94993" autoAdjust="0"/>
  </p:normalViewPr>
  <p:slideViewPr>
    <p:cSldViewPr snapToGrid="0" snapToObjects="1">
      <p:cViewPr varScale="1">
        <p:scale>
          <a:sx n="112" d="100"/>
          <a:sy n="112" d="100"/>
        </p:scale>
        <p:origin x="348" y="9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3/19/2023</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3/19/2023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3/19/2023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3/19/2023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3/19/2023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3/19/2023</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jpg"/><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jpg"/><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jpg"/><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Back with solid fill">
            <a:extLst>
              <a:ext uri="{FF2B5EF4-FFF2-40B4-BE49-F238E27FC236}">
                <a16:creationId xmlns:a16="http://schemas.microsoft.com/office/drawing/2014/main" id="{011B83E6-1CE4-01A0-0393-EBF31BCCBFB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603161" y="3593214"/>
            <a:ext cx="914400" cy="914400"/>
          </a:xfrm>
          <a:prstGeom prst="rect">
            <a:avLst/>
          </a:prstGeom>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5"/>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6"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850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100" b="1" dirty="0">
                <a:solidFill>
                  <a:srgbClr val="92D050"/>
                </a:solidFill>
                <a:latin typeface="Arial" panose="020B0604020202020204" pitchFamily="34" charset="0"/>
                <a:cs typeface="Arial" panose="020B0604020202020204" pitchFamily="34" charset="0"/>
              </a:rPr>
              <a:t>פעילויות ומשימות הבדיקה</a:t>
            </a:r>
          </a:p>
          <a:p>
            <a:pPr algn="r" rtl="1">
              <a:lnSpc>
                <a:spcPct val="150000"/>
              </a:lnSpc>
            </a:pPr>
            <a:r>
              <a:rPr lang="he-IL" sz="1400" b="1" dirty="0">
                <a:latin typeface="Arial" panose="020B0604020202020204" pitchFamily="34" charset="0"/>
                <a:cs typeface="Arial" panose="020B0604020202020204" pitchFamily="34" charset="0"/>
              </a:rPr>
              <a:t>שלב 3 - ניתוח הבדיקות</a:t>
            </a:r>
            <a:endParaRPr lang="en-US" sz="1400" b="1" dirty="0">
              <a:latin typeface="Arial" panose="020B0604020202020204" pitchFamily="34" charset="0"/>
              <a:cs typeface="Arial" panose="020B0604020202020204" pitchFamily="34" charset="0"/>
            </a:endParaRPr>
          </a:p>
          <a:p>
            <a:pPr algn="r" rtl="1">
              <a:lnSpc>
                <a:spcPct val="170000"/>
              </a:lnSpc>
            </a:pPr>
            <a:r>
              <a:rPr lang="he-IL" sz="1200" dirty="0">
                <a:latin typeface="Arial" panose="020B0604020202020204" pitchFamily="34" charset="0"/>
                <a:cs typeface="Arial" panose="020B0604020202020204" pitchFamily="34" charset="0"/>
              </a:rPr>
              <a:t>הערכת בסיס הבדיקות ופריטי הבדיקה נעשים במטרה לזהות טעויות שונות כדי למנוע כשלים. סוגי הטעויות שניתן יהיה לזהות בשלב זה הינם:</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עמימות</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השמטות</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חוסר עקביות</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אי דיוקים</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סתירות</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הצהרות מיותרות</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זיהוי תכונות שיש לבדוק</a:t>
            </a:r>
          </a:p>
          <a:p>
            <a:pPr marL="171450" indent="-1714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זיהוי קבוצות של תכונות שיש לבדוק</a:t>
            </a:r>
          </a:p>
        </p:txBody>
      </p:sp>
    </p:spTree>
    <p:extLst>
      <p:ext uri="{BB962C8B-B14F-4D97-AF65-F5344CB8AC3E}">
        <p14:creationId xmlns:p14="http://schemas.microsoft.com/office/powerpoint/2010/main" val="1757524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Back with solid fill">
            <a:extLst>
              <a:ext uri="{FF2B5EF4-FFF2-40B4-BE49-F238E27FC236}">
                <a16:creationId xmlns:a16="http://schemas.microsoft.com/office/drawing/2014/main" id="{011B83E6-1CE4-01A0-0393-EBF31BCCBFB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603161" y="3593214"/>
            <a:ext cx="914400" cy="914400"/>
          </a:xfrm>
          <a:prstGeom prst="rect">
            <a:avLst/>
          </a:prstGeom>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5"/>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6"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פעילויות ומשימות הבדיקה</a:t>
            </a:r>
          </a:p>
          <a:p>
            <a:pPr algn="r" rtl="1">
              <a:lnSpc>
                <a:spcPct val="150000"/>
              </a:lnSpc>
            </a:pPr>
            <a:r>
              <a:rPr lang="he-IL" sz="1200" b="1" dirty="0">
                <a:latin typeface="Arial" panose="020B0604020202020204" pitchFamily="34" charset="0"/>
                <a:cs typeface="Arial" panose="020B0604020202020204" pitchFamily="34" charset="0"/>
              </a:rPr>
              <a:t>שלב 3 - ניתוח הבדיקות</a:t>
            </a:r>
            <a:endParaRPr lang="en-US" sz="1200" b="1" dirty="0">
              <a:latin typeface="Arial" panose="020B0604020202020204" pitchFamily="34" charset="0"/>
              <a:cs typeface="Arial" panose="020B0604020202020204" pitchFamily="34" charset="0"/>
            </a:endParaRPr>
          </a:p>
          <a:p>
            <a:pPr algn="r" rtl="1">
              <a:lnSpc>
                <a:spcPct val="170000"/>
              </a:lnSpc>
            </a:pPr>
            <a:r>
              <a:rPr lang="he-IL" sz="1200" dirty="0">
                <a:latin typeface="Arial" panose="020B0604020202020204" pitchFamily="34" charset="0"/>
                <a:cs typeface="Arial" panose="020B0604020202020204" pitchFamily="34" charset="0"/>
              </a:rPr>
              <a:t>יישום הטכניקות השונות (קופסה, שחורה, קופסה לבנה וטכניקות בדיקה מבוססות ניסיון) יכולות להיות יעילות בשלב הניתוח וזאת על מנת להפחית את הסיכוי לפערי ביצוע בפועל.</a:t>
            </a:r>
          </a:p>
          <a:p>
            <a:pPr algn="r" rtl="1">
              <a:lnSpc>
                <a:spcPct val="170000"/>
              </a:lnSpc>
            </a:pPr>
            <a:r>
              <a:rPr lang="he-IL" sz="1200" dirty="0">
                <a:latin typeface="Arial" panose="020B0604020202020204" pitchFamily="34" charset="0"/>
                <a:cs typeface="Arial" panose="020B0604020202020204" pitchFamily="34" charset="0"/>
              </a:rPr>
              <a:t>במקרים מסוימים, שלב הניתוח מייצר תנאי בדיקה אשר ישמשו כמטרות בדיקה ב"אמנת הבדיקה". אמנת הבדיקה הם משימות עבודה אופייניות בכמה סוגים של בדיקות המבוססות ניסיון כאשר אלה מטרות הבדיקה הם מאפשרים יצירת דרישות וכיסוי וניתנים למדידה.</a:t>
            </a:r>
          </a:p>
          <a:p>
            <a:pPr algn="r" rtl="1">
              <a:lnSpc>
                <a:spcPct val="170000"/>
              </a:lnSpc>
            </a:pPr>
            <a:r>
              <a:rPr lang="he-IL" sz="1200" dirty="0">
                <a:latin typeface="Arial" panose="020B0604020202020204" pitchFamily="34" charset="0"/>
                <a:cs typeface="Arial" panose="020B0604020202020204" pitchFamily="34" charset="0"/>
              </a:rPr>
              <a:t>זיהוי הפגמים במהלך שלב הניתוח הוא יתרון חשוב, בייחוד כאשר אין תהליך סקירה בארגון. ניתוח בשלב מוקדם מאפשר יצירת עקביות לבדיקות, שלימות ואימות לכך שהדרישות הוגדרו במדויק.</a:t>
            </a:r>
          </a:p>
          <a:p>
            <a:pPr algn="r" rtl="1">
              <a:lnSpc>
                <a:spcPct val="170000"/>
              </a:lnSpc>
            </a:pPr>
            <a:r>
              <a:rPr lang="he-IL" sz="1200" dirty="0">
                <a:latin typeface="Arial" panose="020B0604020202020204" pitchFamily="34" charset="0"/>
                <a:cs typeface="Arial" panose="020B0604020202020204" pitchFamily="34" charset="0"/>
              </a:rPr>
              <a:t>פעילות זו משפרת את איכות המוצר ומקטינה את הוצאות החברה העתידיות שכן טיפול בתקלה בשלבים מתקדמים מייקר את עלותה משמעותית.</a:t>
            </a:r>
          </a:p>
        </p:txBody>
      </p:sp>
    </p:spTree>
    <p:extLst>
      <p:ext uri="{BB962C8B-B14F-4D97-AF65-F5344CB8AC3E}">
        <p14:creationId xmlns:p14="http://schemas.microsoft.com/office/powerpoint/2010/main" val="2279831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850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100" b="1" dirty="0">
                <a:solidFill>
                  <a:srgbClr val="92D050"/>
                </a:solidFill>
                <a:latin typeface="Arial" panose="020B0604020202020204" pitchFamily="34" charset="0"/>
                <a:cs typeface="Arial" panose="020B0604020202020204" pitchFamily="34" charset="0"/>
              </a:rPr>
              <a:t>תהליך הבדיקות</a:t>
            </a:r>
            <a:endParaRPr lang="ru-RU" sz="21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על מנת לבצע בדיקות באופן יעיל התהליך חייב להיות מתוכנן. מרגע שהבדיקות תוכננו עדיין חשוב להיצמד לתוכנית המקורית. המלכודת המשותפת השכיחה בקרב מבצעי הבדיקות היא יצירת תכנון טוב ללא מעקב צמוד. כבר הובהר כי אין זה אפשרי לבצע את כלל מבדקי המערכת אך עם תכנון זהיר וטוב אשר כולל את הבדיקות שנבחרו תוך חשיבה מושכלת, אנו עשויים לייעל את הבדיקות ולהגיש מוצר ברמת איכות גבוהה.</a:t>
            </a:r>
            <a:br>
              <a:rPr lang="en-US" dirty="0">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r>
              <a:rPr lang="he-IL" dirty="0">
                <a:latin typeface="Arial" panose="020B0604020202020204" pitchFamily="34" charset="0"/>
                <a:cs typeface="Arial" panose="020B0604020202020204" pitchFamily="34" charset="0"/>
              </a:rPr>
              <a:t>תהליך הבדיקות מושפע מגורמים רבים הקובעים את פעילויות הבדיקות שיתבצעו בתהליך הבדיקות וכיצד הן ייושמו מסמך אסטרטגיית הבדיקות כולל את:</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האופן בו מיושם תהליך הבדיקות</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הפעילויות המתבצעות</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מתי לבצע את הבדיקות</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1149314" y="2783120"/>
            <a:ext cx="3764424" cy="2679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6832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תהליך הבדיקות</a:t>
            </a:r>
            <a:endParaRPr lang="ru-RU" sz="19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הגורמים החיצוניים בעלי ההשפעה הישירה על הצלחתו, איכותו ומורכבותו של הפרויקט הינם:</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מודל הפיתוח</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רמות וסוגי הבדיקה</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סיכוני המוצר והפרויקט</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צד עסקי</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אילוצים תפעוליים (לוז, תקציבים ומשאבים, מורכבות, דרישות חוזים וחקיקות)</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מדיניות ונהלי ארגון</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תקנים חיצוניים ופנימיים</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909008" y="3014039"/>
            <a:ext cx="4245035" cy="2218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4399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תהליך הבדיקות</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b="1" dirty="0">
                <a:latin typeface="Arial" panose="020B0604020202020204" pitchFamily="34" charset="0"/>
                <a:cs typeface="Arial" panose="020B0604020202020204" pitchFamily="34" charset="0"/>
              </a:rPr>
              <a:t>בסיס הבדיקות</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המסמכים מהם ניתן להבין מהן הדרישות של הרכיב או המערכת - מסמכי אפיון עליהם מבוססים מקרי הבדיקה (</a:t>
            </a:r>
            <a:r>
              <a:rPr lang="en-US" dirty="0">
                <a:latin typeface="Arial" panose="020B0604020202020204" pitchFamily="34" charset="0"/>
                <a:cs typeface="Arial" panose="020B0604020202020204" pitchFamily="34" charset="0"/>
              </a:rPr>
              <a:t>user stories</a:t>
            </a:r>
            <a:r>
              <a:rPr lang="he-IL" dirty="0">
                <a:latin typeface="Arial" panose="020B0604020202020204" pitchFamily="34" charset="0"/>
                <a:cs typeface="Arial" panose="020B0604020202020204" pitchFamily="34" charset="0"/>
              </a:rPr>
              <a:t>), מסמכי דרישות</a:t>
            </a:r>
            <a:endParaRPr lang="en-US"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חשוב שבסיס הבדיקות יכלול קריטריונים מדידים - מדידת הכיסוי לבסיס הבדיקות עשויה להתבצע באמצעות מדדי </a:t>
            </a:r>
            <a:r>
              <a:rPr lang="en-US" dirty="0">
                <a:latin typeface="Arial" panose="020B0604020202020204" pitchFamily="34" charset="0"/>
                <a:cs typeface="Arial" panose="020B0604020202020204" pitchFamily="34" charset="0"/>
              </a:rPr>
              <a:t>KPI</a:t>
            </a:r>
            <a:r>
              <a:rPr lang="he-IL"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Key Performance</a:t>
            </a:r>
            <a:r>
              <a:rPr lang="he-IL"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Indicators</a:t>
            </a:r>
            <a:r>
              <a:rPr lang="he-IL" dirty="0">
                <a:latin typeface="Arial" panose="020B0604020202020204" pitchFamily="34" charset="0"/>
                <a:cs typeface="Arial" panose="020B0604020202020204" pitchFamily="34" charset="0"/>
              </a:rPr>
              <a:t>) - מדד מהווה אינדיקטור לביצועים כמו: אפקטיביות/יעילות והוא משמש להנחיית פיתוח מתקדם ולבקרתו</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782068" y="2885852"/>
            <a:ext cx="4498915" cy="2474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5108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70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600" b="1" dirty="0">
                <a:solidFill>
                  <a:srgbClr val="92D050"/>
                </a:solidFill>
                <a:latin typeface="Arial" panose="020B0604020202020204" pitchFamily="34" charset="0"/>
                <a:cs typeface="Arial" panose="020B0604020202020204" pitchFamily="34" charset="0"/>
              </a:rPr>
              <a:t>תהליך הבדיקות</a:t>
            </a:r>
            <a:endParaRPr lang="ru-RU" sz="26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b="1" dirty="0">
                <a:latin typeface="Arial" panose="020B0604020202020204" pitchFamily="34" charset="0"/>
                <a:cs typeface="Arial" panose="020B0604020202020204" pitchFamily="34" charset="0"/>
              </a:rPr>
              <a:t>דוגמה למדדים להערכת פרויקט פיתוח: מדדים לעמידה ביעדים פונקציונליים:</a:t>
            </a:r>
          </a:p>
          <a:p>
            <a:pPr marL="285750" indent="-285750" algn="r" rtl="1">
              <a:lnSpc>
                <a:spcPct val="120000"/>
              </a:lnSpc>
              <a:buFont typeface="Wingdings" panose="05000000000000000000" pitchFamily="2" charset="2"/>
              <a:buChar char="v"/>
            </a:pPr>
            <a:r>
              <a:rPr lang="he-IL" dirty="0">
                <a:latin typeface="Arial" panose="020B0604020202020204" pitchFamily="34" charset="0"/>
                <a:cs typeface="Arial" panose="020B0604020202020204" pitchFamily="34" charset="0"/>
              </a:rPr>
              <a:t>אחוז הדרישות שיש להן אפיון </a:t>
            </a:r>
          </a:p>
          <a:p>
            <a:pPr marL="285750" indent="-285750" algn="r" rtl="1">
              <a:lnSpc>
                <a:spcPct val="120000"/>
              </a:lnSpc>
              <a:buFont typeface="Wingdings" panose="05000000000000000000" pitchFamily="2" charset="2"/>
              <a:buChar char="v"/>
            </a:pPr>
            <a:r>
              <a:rPr lang="he-IL" dirty="0">
                <a:latin typeface="Arial" panose="020B0604020202020204" pitchFamily="34" charset="0"/>
                <a:cs typeface="Arial" panose="020B0604020202020204" pitchFamily="34" charset="0"/>
              </a:rPr>
              <a:t>אחוז האפיונים שפותחו </a:t>
            </a:r>
          </a:p>
          <a:p>
            <a:pPr marL="285750" indent="-285750" algn="r" rtl="1">
              <a:lnSpc>
                <a:spcPct val="120000"/>
              </a:lnSpc>
              <a:buFont typeface="Wingdings" panose="05000000000000000000" pitchFamily="2" charset="2"/>
              <a:buChar char="v"/>
            </a:pPr>
            <a:r>
              <a:rPr lang="he-IL" dirty="0">
                <a:latin typeface="Arial" panose="020B0604020202020204" pitchFamily="34" charset="0"/>
                <a:cs typeface="Arial" panose="020B0604020202020204" pitchFamily="34" charset="0"/>
              </a:rPr>
              <a:t>מתוך האפיונים שפותחו מהו אחוז האפיונים שנבדקו</a:t>
            </a:r>
          </a:p>
          <a:p>
            <a:pPr algn="r" rtl="1">
              <a:lnSpc>
                <a:spcPct val="120000"/>
              </a:lnSpc>
            </a:pPr>
            <a:r>
              <a:rPr lang="he-IL" b="1" dirty="0">
                <a:latin typeface="Arial" panose="020B0604020202020204" pitchFamily="34" charset="0"/>
                <a:cs typeface="Arial" panose="020B0604020202020204" pitchFamily="34" charset="0"/>
              </a:rPr>
              <a:t>דוגמה למדדי פרויקט בדיקות תוכנה:</a:t>
            </a:r>
          </a:p>
          <a:p>
            <a:pPr marL="285750" indent="-285750" algn="r" rtl="1">
              <a:lnSpc>
                <a:spcPct val="120000"/>
              </a:lnSpc>
              <a:buFont typeface="Wingdings" panose="05000000000000000000" pitchFamily="2" charset="2"/>
              <a:buChar char="v"/>
            </a:pPr>
            <a:r>
              <a:rPr lang="he-IL" dirty="0">
                <a:latin typeface="Arial" panose="020B0604020202020204" pitchFamily="34" charset="0"/>
                <a:cs typeface="Arial" panose="020B0604020202020204" pitchFamily="34" charset="0"/>
              </a:rPr>
              <a:t>כיסוי הדרישות אל מול מקרי הבדיקה (כמות מכוסות וכאלו שלא - דרישה אל מול מסמך)</a:t>
            </a:r>
          </a:p>
          <a:p>
            <a:pPr marL="285750" indent="-285750" algn="r" rtl="1">
              <a:lnSpc>
                <a:spcPct val="120000"/>
              </a:lnSpc>
              <a:buFont typeface="Wingdings" panose="05000000000000000000" pitchFamily="2" charset="2"/>
              <a:buChar char="v"/>
            </a:pPr>
            <a:r>
              <a:rPr lang="he-IL" dirty="0">
                <a:latin typeface="Arial" panose="020B0604020202020204" pitchFamily="34" charset="0"/>
                <a:cs typeface="Arial" panose="020B0604020202020204" pitchFamily="34" charset="0"/>
              </a:rPr>
              <a:t>כיסוי מקרי הבדיקה מול ההרצות (ההרצות בפועל) </a:t>
            </a:r>
          </a:p>
          <a:p>
            <a:pPr marL="285750" indent="-285750" algn="r" rtl="1">
              <a:lnSpc>
                <a:spcPct val="120000"/>
              </a:lnSpc>
              <a:buFont typeface="Wingdings" panose="05000000000000000000" pitchFamily="2" charset="2"/>
              <a:buChar char="v"/>
            </a:pPr>
            <a:r>
              <a:rPr lang="he-IL" dirty="0">
                <a:latin typeface="Arial" panose="020B0604020202020204" pitchFamily="34" charset="0"/>
                <a:cs typeface="Arial" panose="020B0604020202020204" pitchFamily="34" charset="0"/>
              </a:rPr>
              <a:t>קצב ההתקדמות בבדיקות (קצב ההתקדמות ברמת התכנון מול הביצוע, רגרסיות ברמת התיעוד ועוד)</a:t>
            </a:r>
          </a:p>
          <a:p>
            <a:pPr marL="285750" indent="-285750" algn="r" rtl="1">
              <a:lnSpc>
                <a:spcPct val="120000"/>
              </a:lnSpc>
              <a:buFont typeface="Wingdings" panose="05000000000000000000" pitchFamily="2" charset="2"/>
              <a:buChar char="v"/>
            </a:pPr>
            <a:r>
              <a:rPr lang="he-IL" dirty="0">
                <a:latin typeface="Arial" panose="020B0604020202020204" pitchFamily="34" charset="0"/>
                <a:cs typeface="Arial" panose="020B0604020202020204" pitchFamily="34" charset="0"/>
              </a:rPr>
              <a:t>דיווחי תקלות: קצב דיווח התקלות/סטטוס/רמת חומרה/כמות קיימת ביחס לצפי התקלות</a:t>
            </a:r>
          </a:p>
          <a:p>
            <a:pPr marL="285750" indent="-285750" algn="r" rtl="1">
              <a:lnSpc>
                <a:spcPct val="120000"/>
              </a:lnSpc>
              <a:buFont typeface="Wingdings" panose="05000000000000000000" pitchFamily="2" charset="2"/>
              <a:buChar char="v"/>
            </a:pPr>
            <a:r>
              <a:rPr lang="he-IL" dirty="0">
                <a:latin typeface="Arial" panose="020B0604020202020204" pitchFamily="34" charset="0"/>
                <a:cs typeface="Arial" panose="020B0604020202020204" pitchFamily="34" charset="0"/>
              </a:rPr>
              <a:t>כמות תקלות אל מול כמות התסריטים </a:t>
            </a:r>
          </a:p>
          <a:p>
            <a:pPr marL="285750" indent="-285750" algn="r" rtl="1">
              <a:lnSpc>
                <a:spcPct val="120000"/>
              </a:lnSpc>
              <a:buFont typeface="Wingdings" panose="05000000000000000000" pitchFamily="2" charset="2"/>
              <a:buChar char="v"/>
            </a:pPr>
            <a:r>
              <a:rPr lang="he-IL" dirty="0">
                <a:latin typeface="Arial" panose="020B0604020202020204" pitchFamily="34" charset="0"/>
                <a:cs typeface="Arial" panose="020B0604020202020204" pitchFamily="34" charset="0"/>
              </a:rPr>
              <a:t>דרישות ותסריטים (כיסוי ביצוע תסריטים וכמות התקלות) </a:t>
            </a:r>
          </a:p>
          <a:p>
            <a:pPr algn="r" rtl="1">
              <a:lnSpc>
                <a:spcPct val="150000"/>
              </a:lnSpc>
            </a:pPr>
            <a:r>
              <a:rPr lang="he-IL" b="1" dirty="0">
                <a:latin typeface="Arial" panose="020B0604020202020204" pitchFamily="34" charset="0"/>
                <a:cs typeface="Arial" panose="020B0604020202020204" pitchFamily="34" charset="0"/>
              </a:rPr>
              <a:t>שימוש במדדים מאפשר השגת מטרה כמו: שיפור מתמיד באיכות המוצר ואפקטיביות ויעילות תהליך הפיתוח ואחזקת התוכנה. מתן אפשרות לאמידת עלויות טובה יותר בתחילת הפרויקט ועוד</a:t>
            </a:r>
            <a:r>
              <a:rPr lang="he-IL" dirty="0">
                <a:latin typeface="Arial" panose="020B0604020202020204" pitchFamily="34" charset="0"/>
                <a:cs typeface="Arial" panose="020B0604020202020204" pitchFamily="34" charset="0"/>
              </a:rPr>
              <a:t>.</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782068" y="2885852"/>
            <a:ext cx="4498915" cy="2474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403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פעילויות ומשימות הבדיקה</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תכנון הבדיקות</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ניטור ובקרה</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ניתוח הבדיקות</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עיצוב הבדיקות</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יישום הבדיקות</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הרצת (ביצוע הבדיקות)</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סיום וסגירת הבדיקות</a:t>
            </a: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rotWithShape="1">
          <a:blip r:embed="rId4"/>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4245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1C5F984-4278-910F-2B85-1CFFC5AD02CC}"/>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פעילויות ומשימות הבדיקה</a:t>
            </a:r>
          </a:p>
          <a:p>
            <a:pPr algn="r" rtl="1">
              <a:lnSpc>
                <a:spcPct val="150000"/>
              </a:lnSpc>
            </a:pPr>
            <a:r>
              <a:rPr lang="he-IL" sz="1300" b="1" dirty="0">
                <a:latin typeface="Arial" panose="020B0604020202020204" pitchFamily="34" charset="0"/>
                <a:cs typeface="Arial" panose="020B0604020202020204" pitchFamily="34" charset="0"/>
              </a:rPr>
              <a:t>שלב 1 - תכנון הבדיקות</a:t>
            </a:r>
            <a:endParaRPr lang="en-US" sz="1300" b="1" dirty="0">
              <a:latin typeface="Arial" panose="020B0604020202020204" pitchFamily="34" charset="0"/>
              <a:cs typeface="Arial" panose="020B0604020202020204" pitchFamily="34" charset="0"/>
            </a:endParaRPr>
          </a:p>
          <a:p>
            <a:pPr algn="r" rtl="1">
              <a:lnSpc>
                <a:spcPct val="120000"/>
              </a:lnSpc>
            </a:pPr>
            <a:r>
              <a:rPr lang="he-IL" sz="900" dirty="0">
                <a:latin typeface="Arial" panose="020B0604020202020204" pitchFamily="34" charset="0"/>
                <a:cs typeface="Arial" panose="020B0604020202020204" pitchFamily="34" charset="0"/>
              </a:rPr>
              <a:t>בתכנון הבדיקות מעורבות ההחלטות הבאות:</a:t>
            </a:r>
          </a:p>
          <a:p>
            <a:pPr marL="285750" indent="-285750" algn="r" rtl="1">
              <a:lnSpc>
                <a:spcPct val="120000"/>
              </a:lnSpc>
              <a:buFont typeface="Wingdings" panose="05000000000000000000" pitchFamily="2" charset="2"/>
              <a:buChar char="v"/>
            </a:pPr>
            <a:r>
              <a:rPr lang="he-IL" sz="900" dirty="0">
                <a:latin typeface="Arial" panose="020B0604020202020204" pitchFamily="34" charset="0"/>
                <a:cs typeface="Arial" panose="020B0604020202020204" pitchFamily="34" charset="0"/>
              </a:rPr>
              <a:t>מהם הרכיבים שייבדקו? </a:t>
            </a:r>
          </a:p>
          <a:p>
            <a:pPr marL="285750" indent="-285750" algn="r" rtl="1">
              <a:lnSpc>
                <a:spcPct val="120000"/>
              </a:lnSpc>
              <a:buFont typeface="Wingdings" panose="05000000000000000000" pitchFamily="2" charset="2"/>
              <a:buChar char="v"/>
            </a:pPr>
            <a:r>
              <a:rPr lang="he-IL" sz="900" dirty="0">
                <a:latin typeface="Arial" panose="020B0604020202020204" pitchFamily="34" charset="0"/>
                <a:cs typeface="Arial" panose="020B0604020202020204" pitchFamily="34" charset="0"/>
              </a:rPr>
              <a:t>מדוע קיים הצורך בבדיקתם? </a:t>
            </a:r>
          </a:p>
          <a:p>
            <a:pPr marL="285750" indent="-285750" algn="r" rtl="1">
              <a:lnSpc>
                <a:spcPct val="120000"/>
              </a:lnSpc>
              <a:buFont typeface="Wingdings" panose="05000000000000000000" pitchFamily="2" charset="2"/>
              <a:buChar char="v"/>
            </a:pPr>
            <a:r>
              <a:rPr lang="he-IL" sz="900" dirty="0">
                <a:latin typeface="Arial" panose="020B0604020202020204" pitchFamily="34" charset="0"/>
                <a:cs typeface="Arial" panose="020B0604020202020204" pitchFamily="34" charset="0"/>
              </a:rPr>
              <a:t>איך תתבצע הבדיקה? </a:t>
            </a:r>
          </a:p>
          <a:p>
            <a:pPr algn="r" rtl="1">
              <a:lnSpc>
                <a:spcPct val="120000"/>
              </a:lnSpc>
            </a:pPr>
            <a:r>
              <a:rPr lang="he-IL" sz="900" b="1" dirty="0">
                <a:latin typeface="Arial" panose="020B0604020202020204" pitchFamily="34" charset="0"/>
                <a:cs typeface="Arial" panose="020B0604020202020204" pitchFamily="34" charset="0"/>
              </a:rPr>
              <a:t>כמו כן, קיימת חשיבות רבה להגדרת הרכיבים עליהם לא תתבצע בדיקה.</a:t>
            </a:r>
          </a:p>
          <a:p>
            <a:pPr algn="r" rtl="1">
              <a:lnSpc>
                <a:spcPct val="120000"/>
              </a:lnSpc>
            </a:pPr>
            <a:r>
              <a:rPr lang="he-IL" sz="900" dirty="0">
                <a:latin typeface="Arial" panose="020B0604020202020204" pitchFamily="34" charset="0"/>
                <a:cs typeface="Arial" panose="020B0604020202020204" pitchFamily="34" charset="0"/>
              </a:rPr>
              <a:t>מספר דוגמאות למרכיבי שלב תכנון הבדיקות:</a:t>
            </a:r>
          </a:p>
          <a:p>
            <a:pPr marL="285750" indent="-285750" algn="r" rtl="1">
              <a:lnSpc>
                <a:spcPct val="120000"/>
              </a:lnSpc>
              <a:buFont typeface="Wingdings" panose="05000000000000000000" pitchFamily="2" charset="2"/>
              <a:buChar char="v"/>
            </a:pPr>
            <a:r>
              <a:rPr lang="he-IL" sz="900" dirty="0">
                <a:latin typeface="Arial" panose="020B0604020202020204" pitchFamily="34" charset="0"/>
                <a:cs typeface="Arial" panose="020B0604020202020204" pitchFamily="34" charset="0"/>
              </a:rPr>
              <a:t>זיהוי תכולה/היקף הבדיקות, הגדרת סיכונים ומטרות לבדיקת המוצר</a:t>
            </a:r>
          </a:p>
          <a:p>
            <a:pPr marL="285750" indent="-285750" algn="r" rtl="1">
              <a:lnSpc>
                <a:spcPct val="120000"/>
              </a:lnSpc>
              <a:buFont typeface="Wingdings" panose="05000000000000000000" pitchFamily="2" charset="2"/>
              <a:buChar char="v"/>
            </a:pPr>
            <a:r>
              <a:rPr lang="he-IL" sz="900" dirty="0">
                <a:latin typeface="Arial" panose="020B0604020202020204" pitchFamily="34" charset="0"/>
                <a:cs typeface="Arial" panose="020B0604020202020204" pitchFamily="34" charset="0"/>
              </a:rPr>
              <a:t>משאבים (דרישות חמרה ומעורבות אנשים ועוד)</a:t>
            </a:r>
          </a:p>
          <a:p>
            <a:pPr marL="285750" indent="-285750" algn="r" rtl="1">
              <a:lnSpc>
                <a:spcPct val="120000"/>
              </a:lnSpc>
              <a:buFont typeface="Wingdings" panose="05000000000000000000" pitchFamily="2" charset="2"/>
              <a:buChar char="v"/>
            </a:pPr>
            <a:r>
              <a:rPr lang="he-IL" sz="900" dirty="0">
                <a:latin typeface="Arial" panose="020B0604020202020204" pitchFamily="34" charset="0"/>
                <a:cs typeface="Arial" panose="020B0604020202020204" pitchFamily="34" charset="0"/>
              </a:rPr>
              <a:t>הגדרת אסטרטגית הבדיקות - הגדרה ברמה גבוהה בנוגע לשלבי הבדיקה המתוכננים להתבצע ולמבדקי אותם הרכיבים בארגון</a:t>
            </a:r>
          </a:p>
          <a:p>
            <a:pPr marL="285750" indent="-285750" algn="r" rtl="1">
              <a:lnSpc>
                <a:spcPct val="120000"/>
              </a:lnSpc>
              <a:buFont typeface="Wingdings" panose="05000000000000000000" pitchFamily="2" charset="2"/>
              <a:buChar char="v"/>
            </a:pPr>
            <a:r>
              <a:rPr lang="he-IL" sz="900" dirty="0">
                <a:latin typeface="Arial" panose="020B0604020202020204" pitchFamily="34" charset="0"/>
                <a:cs typeface="Arial" panose="020B0604020202020204" pitchFamily="34" charset="0"/>
              </a:rPr>
              <a:t>שיטות וטכניקות בדיקה, מה ייבדק ומה לא, כיצד ייכתבו תרחישי הבדיקה ועוד</a:t>
            </a:r>
          </a:p>
          <a:p>
            <a:pPr marL="285750" indent="-285750" algn="r" rtl="1">
              <a:lnSpc>
                <a:spcPct val="120000"/>
              </a:lnSpc>
              <a:buFont typeface="Wingdings" panose="05000000000000000000" pitchFamily="2" charset="2"/>
              <a:buChar char="v"/>
            </a:pPr>
            <a:r>
              <a:rPr lang="he-IL" sz="900" dirty="0">
                <a:latin typeface="Arial" panose="020B0604020202020204" pitchFamily="34" charset="0"/>
                <a:cs typeface="Arial" panose="020B0604020202020204" pitchFamily="34" charset="0"/>
              </a:rPr>
              <a:t>הבטחת מדיניות ומסלול עבודה. חלק מן הארגונים מייצרים "מדיניות בדיקות". מסמך זה יתאר את העקרונות, הגישה ואת המטרות המרכזיות של הארגון במהלך הבדיקות. הנ"ל עשוי להיות שימושי ברמה גבוהה כמדריך לבודק מאספקט "איך לבצע את משימותיו בהתאם לאסטרטגיית החברה.</a:t>
            </a:r>
          </a:p>
          <a:p>
            <a:pPr marL="285750" indent="-285750" algn="r" rtl="1">
              <a:lnSpc>
                <a:spcPct val="120000"/>
              </a:lnSpc>
              <a:buFont typeface="Wingdings" panose="05000000000000000000" pitchFamily="2" charset="2"/>
              <a:buChar char="v"/>
            </a:pPr>
            <a:r>
              <a:rPr lang="he-IL" sz="900" dirty="0">
                <a:latin typeface="Arial" panose="020B0604020202020204" pitchFamily="34" charset="0"/>
                <a:cs typeface="Arial" panose="020B0604020202020204" pitchFamily="34" charset="0"/>
              </a:rPr>
              <a:t>קביעת לוז </a:t>
            </a:r>
          </a:p>
          <a:p>
            <a:pPr marL="285750" indent="-285750" algn="r" rtl="1">
              <a:lnSpc>
                <a:spcPct val="120000"/>
              </a:lnSpc>
              <a:buFont typeface="Wingdings" panose="05000000000000000000" pitchFamily="2" charset="2"/>
              <a:buChar char="v"/>
            </a:pPr>
            <a:r>
              <a:rPr lang="he-IL" sz="900" dirty="0">
                <a:latin typeface="Arial" panose="020B0604020202020204" pitchFamily="34" charset="0"/>
                <a:cs typeface="Arial" panose="020B0604020202020204" pitchFamily="34" charset="0"/>
              </a:rPr>
              <a:t>תנאי הסף לסיום הבדיקות</a:t>
            </a:r>
          </a:p>
        </p:txBody>
      </p:sp>
      <p:pic>
        <p:nvPicPr>
          <p:cNvPr id="5" name="Graphic 4" descr="Back with solid fill">
            <a:extLst>
              <a:ext uri="{FF2B5EF4-FFF2-40B4-BE49-F238E27FC236}">
                <a16:creationId xmlns:a16="http://schemas.microsoft.com/office/drawing/2014/main" id="{75B29E4A-5BD3-64C8-C8D7-1267C17E24D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619957" y="2769757"/>
            <a:ext cx="914400" cy="914400"/>
          </a:xfrm>
          <a:prstGeom prst="rect">
            <a:avLst/>
          </a:prstGeom>
        </p:spPr>
      </p:pic>
    </p:spTree>
    <p:extLst>
      <p:ext uri="{BB962C8B-B14F-4D97-AF65-F5344CB8AC3E}">
        <p14:creationId xmlns:p14="http://schemas.microsoft.com/office/powerpoint/2010/main" val="3599765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4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3800" b="1" dirty="0">
                <a:solidFill>
                  <a:srgbClr val="92D050"/>
                </a:solidFill>
                <a:latin typeface="Arial" panose="020B0604020202020204" pitchFamily="34" charset="0"/>
                <a:cs typeface="Arial" panose="020B0604020202020204" pitchFamily="34" charset="0"/>
              </a:rPr>
              <a:t>פעילויות ומשימות הבדיקה</a:t>
            </a:r>
          </a:p>
          <a:p>
            <a:pPr algn="r" rtl="1">
              <a:lnSpc>
                <a:spcPct val="150000"/>
              </a:lnSpc>
            </a:pPr>
            <a:r>
              <a:rPr lang="he-IL" sz="2500" b="1" dirty="0">
                <a:latin typeface="Arial" panose="020B0604020202020204" pitchFamily="34" charset="0"/>
                <a:cs typeface="Arial" panose="020B0604020202020204" pitchFamily="34" charset="0"/>
              </a:rPr>
              <a:t>שלב </a:t>
            </a:r>
            <a:r>
              <a:rPr lang="en-US" sz="2500" b="1" dirty="0">
                <a:latin typeface="Arial" panose="020B0604020202020204" pitchFamily="34" charset="0"/>
                <a:cs typeface="Arial" panose="020B0604020202020204" pitchFamily="34" charset="0"/>
              </a:rPr>
              <a:t>2</a:t>
            </a:r>
            <a:r>
              <a:rPr lang="he-IL" sz="2500" b="1" dirty="0">
                <a:latin typeface="Arial" panose="020B0604020202020204" pitchFamily="34" charset="0"/>
                <a:cs typeface="Arial" panose="020B0604020202020204" pitchFamily="34" charset="0"/>
              </a:rPr>
              <a:t> - מעקב ובקרה לתהליך הבדיקות</a:t>
            </a:r>
            <a:endParaRPr lang="en-US" sz="2500" b="1" dirty="0">
              <a:latin typeface="Arial" panose="020B0604020202020204" pitchFamily="34" charset="0"/>
              <a:cs typeface="Arial" panose="020B0604020202020204" pitchFamily="34" charset="0"/>
            </a:endParaRPr>
          </a:p>
          <a:p>
            <a:pPr algn="r" rtl="1">
              <a:lnSpc>
                <a:spcPct val="170000"/>
              </a:lnSpc>
            </a:pPr>
            <a:r>
              <a:rPr lang="he-IL" sz="1700" dirty="0">
                <a:latin typeface="Arial" panose="020B0604020202020204" pitchFamily="34" charset="0"/>
                <a:cs typeface="Arial" panose="020B0604020202020204" pitchFamily="34" charset="0"/>
              </a:rPr>
              <a:t>על מנת להשיג את מטרות הבדיקה, חשוב מאוד שיהיה תכנון טוב ומעקב צמוד שיבטיח שאין פערים בין התוכנית המקורית לבין המתרחש בפועל.</a:t>
            </a:r>
          </a:p>
          <a:p>
            <a:pPr algn="r" rtl="1">
              <a:lnSpc>
                <a:spcPct val="170000"/>
              </a:lnSpc>
            </a:pPr>
            <a:r>
              <a:rPr lang="he-IL" sz="1700" dirty="0">
                <a:latin typeface="Arial" panose="020B0604020202020204" pitchFamily="34" charset="0"/>
                <a:cs typeface="Arial" panose="020B0604020202020204" pitchFamily="34" charset="0"/>
              </a:rPr>
              <a:t>תהליך המעקב כרוך בהשוואה מתמדת של התקדמות בפועל אל מול תכנית הבדיקות באמצעות כל מדדי הבדיקה שהוגדרו מראש בתוכנית הבדיקות. בקרת הבדיקה כרוכה בפעולות הנדרשות בכדי לעמוד ביעדי תכנית הבדיקה (אשר עשויים להתעדכן לאורך זמן).</a:t>
            </a:r>
          </a:p>
          <a:p>
            <a:pPr algn="r" rtl="1">
              <a:lnSpc>
                <a:spcPct val="170000"/>
              </a:lnSpc>
            </a:pPr>
            <a:r>
              <a:rPr lang="he-IL" sz="1700" dirty="0">
                <a:latin typeface="Arial" panose="020B0604020202020204" pitchFamily="34" charset="0"/>
                <a:cs typeface="Arial" panose="020B0604020202020204" pitchFamily="34" charset="0"/>
              </a:rPr>
              <a:t>לדוגמה, הערכה של קריטריונים ליציאה לביצוע בדיקה כחלק מרמת בדיקה נתונה עשויה לכלול:</a:t>
            </a:r>
          </a:p>
          <a:p>
            <a:pPr marL="171450" indent="-171450" algn="r" rtl="1">
              <a:lnSpc>
                <a:spcPct val="170000"/>
              </a:lnSpc>
              <a:buFont typeface="Wingdings" panose="05000000000000000000" pitchFamily="2" charset="2"/>
              <a:buChar char="v"/>
            </a:pPr>
            <a:r>
              <a:rPr lang="he-IL" sz="1700" dirty="0">
                <a:latin typeface="Arial" panose="020B0604020202020204" pitchFamily="34" charset="0"/>
                <a:cs typeface="Arial" panose="020B0604020202020204" pitchFamily="34" charset="0"/>
              </a:rPr>
              <a:t>בתכנון לו"ז נקבע כי הבדיקות יסתיימו תוך שלושה חודשים.</a:t>
            </a:r>
          </a:p>
          <a:p>
            <a:pPr marL="171450" indent="-171450" algn="r" rtl="1">
              <a:lnSpc>
                <a:spcPct val="170000"/>
              </a:lnSpc>
              <a:buFont typeface="Wingdings" panose="05000000000000000000" pitchFamily="2" charset="2"/>
              <a:buChar char="v"/>
            </a:pPr>
            <a:r>
              <a:rPr lang="he-IL" sz="1700" dirty="0">
                <a:latin typeface="Arial" panose="020B0604020202020204" pitchFamily="34" charset="0"/>
                <a:cs typeface="Arial" panose="020B0604020202020204" pitchFamily="34" charset="0"/>
              </a:rPr>
              <a:t>לאחר שלושה חודשים מעריכים את רמת האיכות של המערכת בהתבסס על תוצאות הבדיקות שנעשו עד כה.</a:t>
            </a:r>
          </a:p>
          <a:p>
            <a:pPr marL="171450" indent="-171450" algn="r" rtl="1">
              <a:lnSpc>
                <a:spcPct val="170000"/>
              </a:lnSpc>
              <a:buFont typeface="Wingdings" panose="05000000000000000000" pitchFamily="2" charset="2"/>
              <a:buChar char="v"/>
            </a:pPr>
            <a:r>
              <a:rPr lang="he-IL" sz="1700" dirty="0">
                <a:latin typeface="Arial" panose="020B0604020202020204" pitchFamily="34" charset="0"/>
                <a:cs typeface="Arial" panose="020B0604020202020204" pitchFamily="34" charset="0"/>
              </a:rPr>
              <a:t>קובעים אם נדרשות בדיקות נוספות:</a:t>
            </a:r>
          </a:p>
          <a:p>
            <a:pPr marL="628650" lvl="1" indent="-171450" algn="r" rtl="1">
              <a:lnSpc>
                <a:spcPct val="170000"/>
              </a:lnSpc>
              <a:buFont typeface="Wingdings" panose="05000000000000000000" pitchFamily="2" charset="2"/>
              <a:buChar char="v"/>
            </a:pPr>
            <a:r>
              <a:rPr lang="he-IL" sz="1700" dirty="0">
                <a:latin typeface="Arial" panose="020B0604020202020204" pitchFamily="34" charset="0"/>
                <a:cs typeface="Arial" panose="020B0604020202020204" pitchFamily="34" charset="0"/>
              </a:rPr>
              <a:t>האם הבדיקות השיגו את הרמה הנדרשת בהתאם למה </a:t>
            </a:r>
          </a:p>
          <a:p>
            <a:pPr marL="628650" lvl="1" indent="-171450" algn="r" rtl="1">
              <a:lnSpc>
                <a:spcPct val="170000"/>
              </a:lnSpc>
              <a:buFont typeface="Wingdings" panose="05000000000000000000" pitchFamily="2" charset="2"/>
              <a:buChar char="v"/>
            </a:pPr>
            <a:r>
              <a:rPr lang="he-IL" sz="1700" dirty="0">
                <a:latin typeface="Arial" panose="020B0604020202020204" pitchFamily="34" charset="0"/>
                <a:cs typeface="Arial" panose="020B0604020202020204" pitchFamily="34" charset="0"/>
              </a:rPr>
              <a:t>שנקבע בתוכנית?</a:t>
            </a:r>
          </a:p>
          <a:p>
            <a:pPr marL="628650" lvl="1" indent="-171450" algn="r" rtl="1">
              <a:lnSpc>
                <a:spcPct val="170000"/>
              </a:lnSpc>
              <a:buFont typeface="Wingdings" panose="05000000000000000000" pitchFamily="2" charset="2"/>
              <a:buChar char="v"/>
            </a:pPr>
            <a:r>
              <a:rPr lang="he-IL" sz="1700" dirty="0">
                <a:latin typeface="Arial" panose="020B0604020202020204" pitchFamily="34" charset="0"/>
                <a:cs typeface="Arial" panose="020B0604020202020204" pitchFamily="34" charset="0"/>
              </a:rPr>
              <a:t>האם יש סיכונים חדשים, או כאלה שלא הוגדרו בתוכנית? </a:t>
            </a:r>
          </a:p>
          <a:p>
            <a:pPr marL="628650" lvl="1" indent="-171450" algn="r" rtl="1">
              <a:lnSpc>
                <a:spcPct val="170000"/>
              </a:lnSpc>
              <a:buFont typeface="Wingdings" panose="05000000000000000000" pitchFamily="2" charset="2"/>
              <a:buChar char="v"/>
            </a:pPr>
            <a:r>
              <a:rPr lang="he-IL" sz="1700" dirty="0">
                <a:latin typeface="Arial" panose="020B0604020202020204" pitchFamily="34" charset="0"/>
                <a:cs typeface="Arial" panose="020B0604020202020204" pitchFamily="34" charset="0"/>
              </a:rPr>
              <a:t>האם יש לבצע בדיקות נוספות על מה שנקבע? </a:t>
            </a:r>
          </a:p>
          <a:p>
            <a:pPr marL="628650" lvl="1" indent="-171450" algn="r" rtl="1">
              <a:lnSpc>
                <a:spcPct val="170000"/>
              </a:lnSpc>
              <a:buFont typeface="Wingdings" panose="05000000000000000000" pitchFamily="2" charset="2"/>
              <a:buChar char="v"/>
            </a:pPr>
            <a:r>
              <a:rPr lang="he-IL" sz="1700" dirty="0">
                <a:latin typeface="Arial" panose="020B0604020202020204" pitchFamily="34" charset="0"/>
                <a:cs typeface="Arial" panose="020B0604020202020204" pitchFamily="34" charset="0"/>
              </a:rPr>
              <a:t>האם קיימות תקלות משביתות שיכולות לגרום לעיכובים? </a:t>
            </a:r>
          </a:p>
          <a:p>
            <a:pPr marL="171450" indent="-171450" algn="r" rtl="1">
              <a:lnSpc>
                <a:spcPct val="170000"/>
              </a:lnSpc>
              <a:buFont typeface="Wingdings" panose="05000000000000000000" pitchFamily="2" charset="2"/>
              <a:buChar char="v"/>
            </a:pPr>
            <a:r>
              <a:rPr lang="he-IL" sz="1700" dirty="0">
                <a:latin typeface="Arial" panose="020B0604020202020204" pitchFamily="34" charset="0"/>
                <a:cs typeface="Arial" panose="020B0604020202020204" pitchFamily="34" charset="0"/>
              </a:rPr>
              <a:t>מדווחים את התוצאות לבעלי העניין: באמצעות דוחות התקדמות - מדווחים על מידע שיכול לתמוך בהחלטה האם ניתן להפסיק את הבדיקות</a:t>
            </a:r>
          </a:p>
        </p:txBody>
      </p:sp>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4"/>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Back with solid fill">
            <a:extLst>
              <a:ext uri="{FF2B5EF4-FFF2-40B4-BE49-F238E27FC236}">
                <a16:creationId xmlns:a16="http://schemas.microsoft.com/office/drawing/2014/main" id="{011B83E6-1CE4-01A0-0393-EBF31BCCBFB8}"/>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635984" y="3208654"/>
            <a:ext cx="914400" cy="914400"/>
          </a:xfrm>
          <a:prstGeom prst="rect">
            <a:avLst/>
          </a:prstGeom>
        </p:spPr>
      </p:pic>
    </p:spTree>
    <p:extLst>
      <p:ext uri="{BB962C8B-B14F-4D97-AF65-F5344CB8AC3E}">
        <p14:creationId xmlns:p14="http://schemas.microsoft.com/office/powerpoint/2010/main" val="2259867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92428E5-2652-93DD-7BC1-5C17DAD06743}"/>
              </a:ext>
            </a:extLst>
          </p:cNvPr>
          <p:cNvPicPr>
            <a:picLocks noChangeAspect="1" noChangeArrowheads="1"/>
          </p:cNvPicPr>
          <p:nvPr/>
        </p:nvPicPr>
        <p:blipFill rotWithShape="1">
          <a:blip r:embed="rId2"/>
          <a:srcRect r="19111"/>
          <a:stretch/>
        </p:blipFill>
        <p:spPr bwMode="auto">
          <a:xfrm>
            <a:off x="269697" y="2209171"/>
            <a:ext cx="5523657" cy="3827766"/>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Back with solid fill">
            <a:extLst>
              <a:ext uri="{FF2B5EF4-FFF2-40B4-BE49-F238E27FC236}">
                <a16:creationId xmlns:a16="http://schemas.microsoft.com/office/drawing/2014/main" id="{011B83E6-1CE4-01A0-0393-EBF31BCCBFB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603161" y="3593214"/>
            <a:ext cx="914400" cy="914400"/>
          </a:xfrm>
          <a:prstGeom prst="rect">
            <a:avLst/>
          </a:prstGeom>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5"/>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6"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850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100" b="1" dirty="0">
                <a:solidFill>
                  <a:srgbClr val="92D050"/>
                </a:solidFill>
                <a:latin typeface="Arial" panose="020B0604020202020204" pitchFamily="34" charset="0"/>
                <a:cs typeface="Arial" panose="020B0604020202020204" pitchFamily="34" charset="0"/>
              </a:rPr>
              <a:t>פעילויות ומשימות הבדיקה</a:t>
            </a:r>
          </a:p>
          <a:p>
            <a:pPr algn="r" rtl="1">
              <a:lnSpc>
                <a:spcPct val="150000"/>
              </a:lnSpc>
            </a:pPr>
            <a:r>
              <a:rPr lang="he-IL" sz="1400" b="1" dirty="0">
                <a:latin typeface="Arial" panose="020B0604020202020204" pitchFamily="34" charset="0"/>
                <a:cs typeface="Arial" panose="020B0604020202020204" pitchFamily="34" charset="0"/>
              </a:rPr>
              <a:t>שלב 3 - ניתוח הבדיקות</a:t>
            </a:r>
            <a:endParaRPr lang="en-US" sz="1400" b="1" dirty="0">
              <a:latin typeface="Arial" panose="020B0604020202020204" pitchFamily="34" charset="0"/>
              <a:cs typeface="Arial" panose="020B0604020202020204" pitchFamily="34" charset="0"/>
            </a:endParaRPr>
          </a:p>
          <a:p>
            <a:pPr algn="r" rtl="1">
              <a:lnSpc>
                <a:spcPct val="170000"/>
              </a:lnSpc>
            </a:pPr>
            <a:r>
              <a:rPr lang="he-IL" sz="1200" dirty="0">
                <a:latin typeface="Arial" panose="020B0604020202020204" pitchFamily="34" charset="0"/>
                <a:cs typeface="Arial" panose="020B0604020202020204" pitchFamily="34" charset="0"/>
              </a:rPr>
              <a:t>במסגרת שלב זה, מטרות הבדיקה מתורגמות לתנאי/מצבי בדיקה ולמקרי בדיקה. מטרות הבדיקה עשויות להתקבל ממספר מקורות שונים, אך לרוב מטרות הבדיקה הם למעשה דרישות המערכת. מרגע שהדרישות הובהרו והובנו, ניתן לגזור מתוכן בדיקות ומקרי בדיקה.</a:t>
            </a:r>
          </a:p>
          <a:p>
            <a:pPr algn="r" rtl="1">
              <a:lnSpc>
                <a:spcPct val="170000"/>
              </a:lnSpc>
            </a:pPr>
            <a:r>
              <a:rPr lang="he-IL" sz="1200" dirty="0">
                <a:latin typeface="Arial" panose="020B0604020202020204" pitchFamily="34" charset="0"/>
                <a:cs typeface="Arial" panose="020B0604020202020204" pitchFamily="34" charset="0"/>
              </a:rPr>
              <a:t>ניתוח בסיס הבדיקות עשוי להיות:</a:t>
            </a:r>
          </a:p>
          <a:p>
            <a:pPr marL="285750" indent="-2857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דרישות עסקיות , דרישות פונקציונליות, דרישות מערכת, סיפורי משתמש, מקרי שימוש, מפרטי רכיב פונקציונלי, מפרטי רכיב לא פונקציונלי ומפרטי התנהגות המערכת</a:t>
            </a:r>
          </a:p>
          <a:p>
            <a:pPr marL="285750" indent="-2857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כל מידע עיצוב ויישום כגון: דיאגרמות של ארכיטקטורת המערכת או התוכנה או המסמכים, מפרטי עיצוב, תרשימי שיחות, דיאגרמות (לדוגמה, דיאגרמות </a:t>
            </a:r>
            <a:r>
              <a:rPr lang="en-US" sz="1200" dirty="0">
                <a:latin typeface="Arial" panose="020B0604020202020204" pitchFamily="34" charset="0"/>
                <a:cs typeface="Arial" panose="020B0604020202020204" pitchFamily="34" charset="0"/>
              </a:rPr>
              <a:t>UML</a:t>
            </a:r>
            <a:r>
              <a:rPr lang="he-IL" sz="1200" dirty="0">
                <a:latin typeface="Arial" panose="020B0604020202020204" pitchFamily="34" charset="0"/>
                <a:cs typeface="Arial" panose="020B0604020202020204" pitchFamily="34" charset="0"/>
              </a:rPr>
              <a:t> או יחסי גומלין של ישות), מפרטי ממשקים ומפרטי מבנה רכיבים או מערכות</a:t>
            </a:r>
          </a:p>
          <a:p>
            <a:pPr marL="285750" indent="-2857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היישום (הרכיב או המערכת עצמה) כולל: קוד, בסיסי הנתונים, מטא-דאטה, ממשקים</a:t>
            </a:r>
          </a:p>
          <a:p>
            <a:pPr marL="285750" indent="-285750" algn="r" rtl="1">
              <a:lnSpc>
                <a:spcPct val="17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דוחות סיכונים פונקציונליים, סיכונים לא פונקציונליים, סיכונים במבנה הרכיב סיכוני מערכת, החשיבות ללקוח, קריטיות הסיכון וההסתברות</a:t>
            </a:r>
          </a:p>
        </p:txBody>
      </p:sp>
    </p:spTree>
    <p:extLst>
      <p:ext uri="{BB962C8B-B14F-4D97-AF65-F5344CB8AC3E}">
        <p14:creationId xmlns:p14="http://schemas.microsoft.com/office/powerpoint/2010/main" val="534195489"/>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3021</TotalTime>
  <Words>1068</Words>
  <Application>Microsoft Office PowerPoint</Application>
  <PresentationFormat>Widescreen</PresentationFormat>
  <Paragraphs>106</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Calibri Light</vt:lpstr>
      <vt:lpstr>Sagona ExtraLight</vt:lpstr>
      <vt:lpstr>Speak Pro</vt:lpstr>
      <vt:lpstr>Wingdings</vt:lpstr>
      <vt:lpstr>Office Theme</vt:lpstr>
      <vt:lpstr>QA בודק תוכנה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עקרונות הבדיקה</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18</cp:revision>
  <dcterms:created xsi:type="dcterms:W3CDTF">2022-03-07T11:44:47Z</dcterms:created>
  <dcterms:modified xsi:type="dcterms:W3CDTF">2023-03-19T10:51:15Z</dcterms:modified>
</cp:coreProperties>
</file>